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21489" autoAdjust="0"/>
    <p:restoredTop sz="94625" autoAdjust="0"/>
  </p:normalViewPr>
  <p:slideViewPr>
    <p:cSldViewPr snapToGrid="0">
      <p:cViewPr varScale="1">
        <p:scale>
          <a:sx n="63" d="100"/>
          <a:sy n="63" d="100"/>
        </p:scale>
        <p:origin x="1156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C07CE5D9-AAC5-478A-919E-EED9ABA09A47}"/>
    <pc:docChg chg="undo custSel modSld modMainMaster">
      <pc:chgData name="Chandramouli, Devaki (Nokia - US/Dallas)" userId="ebf2a9f8-651b-4485-926f-9d93c0eafbc5" providerId="ADAL" clId="{C07CE5D9-AAC5-478A-919E-EED9ABA09A47}" dt="2020-10-24T04:39:17.433" v="1405" actId="20577"/>
      <pc:docMkLst>
        <pc:docMk/>
      </pc:docMkLst>
      <pc:sldChg chg="modSp">
        <pc:chgData name="Chandramouli, Devaki (Nokia - US/Dallas)" userId="ebf2a9f8-651b-4485-926f-9d93c0eafbc5" providerId="ADAL" clId="{C07CE5D9-AAC5-478A-919E-EED9ABA09A47}" dt="2020-10-24T04:37:46.871" v="1399" actId="20577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C07CE5D9-AAC5-478A-919E-EED9ABA09A47}" dt="2020-10-24T04:37:46.871" v="1399" actId="20577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Chandramouli, Devaki (Nokia - US/Dallas)" userId="ebf2a9f8-651b-4485-926f-9d93c0eafbc5" providerId="ADAL" clId="{C07CE5D9-AAC5-478A-919E-EED9ABA09A47}" dt="2020-10-24T04:36:58.873" v="1298"/>
        <pc:sldMkLst>
          <pc:docMk/>
          <pc:sldMk cId="46549111" sldId="787"/>
        </pc:sldMkLst>
        <pc:spChg chg="mod">
          <ac:chgData name="Chandramouli, Devaki (Nokia - US/Dallas)" userId="ebf2a9f8-651b-4485-926f-9d93c0eafbc5" providerId="ADAL" clId="{C07CE5D9-AAC5-478A-919E-EED9ABA09A47}" dt="2020-10-24T04:18:38.218" v="519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07CE5D9-AAC5-478A-919E-EED9ABA09A47}" dt="2020-10-24T04:36:58.873" v="1298"/>
          <ac:graphicFrameMkLst>
            <pc:docMk/>
            <pc:sldMk cId="46549111" sldId="787"/>
            <ac:graphicFrameMk id="9" creationId="{00000000-0000-0000-0000-000000000000}"/>
          </ac:graphicFrameMkLst>
        </pc:graphicFrameChg>
      </pc:sldChg>
      <pc:sldChg chg="modSp">
        <pc:chgData name="Chandramouli, Devaki (Nokia - US/Dallas)" userId="ebf2a9f8-651b-4485-926f-9d93c0eafbc5" providerId="ADAL" clId="{C07CE5D9-AAC5-478A-919E-EED9ABA09A47}" dt="2020-10-24T04:38:19.910" v="1401" actId="255"/>
        <pc:sldMkLst>
          <pc:docMk/>
          <pc:sldMk cId="445503934" sldId="789"/>
        </pc:sldMkLst>
        <pc:spChg chg="mod">
          <ac:chgData name="Chandramouli, Devaki (Nokia - US/Dallas)" userId="ebf2a9f8-651b-4485-926f-9d93c0eafbc5" providerId="ADAL" clId="{C07CE5D9-AAC5-478A-919E-EED9ABA09A47}" dt="2020-10-24T04:36:30.604" v="1297" actId="20577"/>
          <ac:spMkLst>
            <pc:docMk/>
            <pc:sldMk cId="445503934" sldId="789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07CE5D9-AAC5-478A-919E-EED9ABA09A47}" dt="2020-10-24T04:38:19.910" v="1401" actId="255"/>
          <ac:spMkLst>
            <pc:docMk/>
            <pc:sldMk cId="445503934" sldId="789"/>
            <ac:spMk id="29716" creationId="{00000000-0000-0000-0000-000000000000}"/>
          </ac:spMkLst>
        </pc:spChg>
      </pc:sldChg>
      <pc:sldMasterChg chg="modSp">
        <pc:chgData name="Chandramouli, Devaki (Nokia - US/Dallas)" userId="ebf2a9f8-651b-4485-926f-9d93c0eafbc5" providerId="ADAL" clId="{C07CE5D9-AAC5-478A-919E-EED9ABA09A47}" dt="2020-10-24T04:39:17.433" v="140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07CE5D9-AAC5-478A-919E-EED9ABA09A47}" dt="2020-10-24T04:39:17.433" v="1405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Chandramouli, Devaki (Nokia - US/Dallas)" userId="ebf2a9f8-651b-4485-926f-9d93c0eafbc5" providerId="ADAL" clId="{9A8B86B1-CC44-4B84-9D97-7AC26D99E865}"/>
    <pc:docChg chg="modSld">
      <pc:chgData name="Chandramouli, Devaki (Nokia - US/Dallas)" userId="ebf2a9f8-651b-4485-926f-9d93c0eafbc5" providerId="ADAL" clId="{9A8B86B1-CC44-4B84-9D97-7AC26D99E865}" dt="2020-10-30T20:46:03.698" v="41" actId="20577"/>
      <pc:docMkLst>
        <pc:docMk/>
      </pc:docMkLst>
      <pc:sldChg chg="modSp">
        <pc:chgData name="Chandramouli, Devaki (Nokia - US/Dallas)" userId="ebf2a9f8-651b-4485-926f-9d93c0eafbc5" providerId="ADAL" clId="{9A8B86B1-CC44-4B84-9D97-7AC26D99E865}" dt="2020-10-30T20:45:51.830" v="30" actId="20577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9A8B86B1-CC44-4B84-9D97-7AC26D99E865}" dt="2020-10-30T20:45:51.830" v="30" actId="20577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Chandramouli, Devaki (Nokia - US/Dallas)" userId="ebf2a9f8-651b-4485-926f-9d93c0eafbc5" providerId="ADAL" clId="{9A8B86B1-CC44-4B84-9D97-7AC26D99E865}" dt="2020-10-30T20:46:03.698" v="41" actId="20577"/>
        <pc:sldMkLst>
          <pc:docMk/>
          <pc:sldMk cId="46549111" sldId="787"/>
        </pc:sldMkLst>
        <pc:spChg chg="mod">
          <ac:chgData name="Chandramouli, Devaki (Nokia - US/Dallas)" userId="ebf2a9f8-651b-4485-926f-9d93c0eafbc5" providerId="ADAL" clId="{9A8B86B1-CC44-4B84-9D97-7AC26D99E865}" dt="2020-10-30T20:46:03.698" v="41" actId="20577"/>
          <ac:spMkLst>
            <pc:docMk/>
            <pc:sldMk cId="46549111" sldId="787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3A15ECBB-5B61-4F07-8C40-BEA783C44AC8}"/>
    <pc:docChg chg="modMainMaster">
      <pc:chgData name="Chandramouli, Devaki (Nokia - US/Dallas)" userId="ebf2a9f8-651b-4485-926f-9d93c0eafbc5" providerId="ADAL" clId="{3A15ECBB-5B61-4F07-8C40-BEA783C44AC8}" dt="2020-11-09T21:53:02.025" v="23" actId="20577"/>
      <pc:docMkLst>
        <pc:docMk/>
      </pc:docMkLst>
      <pc:sldMasterChg chg="modSldLayout">
        <pc:chgData name="Chandramouli, Devaki (Nokia - US/Dallas)" userId="ebf2a9f8-651b-4485-926f-9d93c0eafbc5" providerId="ADAL" clId="{3A15ECBB-5B61-4F07-8C40-BEA783C44AC8}" dt="2020-11-09T21:53:02.025" v="23" actId="20577"/>
        <pc:sldMasterMkLst>
          <pc:docMk/>
          <pc:sldMasterMk cId="0" sldId="2147483729"/>
        </pc:sldMasterMkLst>
        <pc:sldLayoutChg chg="modSp">
          <pc:chgData name="Chandramouli, Devaki (Nokia - US/Dallas)" userId="ebf2a9f8-651b-4485-926f-9d93c0eafbc5" providerId="ADAL" clId="{3A15ECBB-5B61-4F07-8C40-BEA783C44AC8}" dt="2020-11-09T21:53:02.025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3A15ECBB-5B61-4F07-8C40-BEA783C44AC8}" dt="2020-11-09T21:53:02.025" v="2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3A15ECBB-5B61-4F07-8C40-BEA783C44AC8}" dt="2020-11-09T21:52:26.454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WG2#142E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November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–20,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S2-2009071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WG2#141E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at SA#90E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8998558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87%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SA#88E: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FS_IIoT</a:t>
            </a:r>
            <a:r>
              <a:rPr lang="en-US" altLang="zh-CN" sz="1200" dirty="0"/>
              <a:t> TR is available </a:t>
            </a:r>
            <a:r>
              <a:rPr lang="en-US" altLang="zh-CN" sz="1200" dirty="0">
                <a:hlinkClick r:id="rId3"/>
              </a:rPr>
              <a:t>here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36 approved P-CRs.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Conclusions agreed for KI#3A, updated conclusions for KI#1, KI#2, KI#3B, KI#5.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LS out to RAN to obtain feedback regarding survival time.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Aim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to</a:t>
            </a:r>
            <a:r>
              <a:rPr lang="de-DE" altLang="de-DE" sz="1200" dirty="0"/>
              <a:t> </a:t>
            </a:r>
            <a:r>
              <a:rPr lang="de-DE" altLang="de-DE" sz="1200" dirty="0" err="1"/>
              <a:t>resolve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the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remaining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opens</a:t>
            </a:r>
            <a:r>
              <a:rPr lang="de-DE" altLang="de-DE" sz="1200" dirty="0"/>
              <a:t> for all Key </a:t>
            </a:r>
            <a:r>
              <a:rPr lang="de-DE" altLang="de-DE" sz="1200" dirty="0" err="1"/>
              <a:t>issues</a:t>
            </a:r>
            <a:r>
              <a:rPr lang="de-DE" altLang="de-DE" sz="1200" dirty="0"/>
              <a:t>, </a:t>
            </a:r>
            <a:r>
              <a:rPr lang="de-DE" altLang="de-DE" sz="1200" dirty="0" err="1"/>
              <a:t>harmonize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solutions</a:t>
            </a:r>
            <a:r>
              <a:rPr lang="de-DE" altLang="de-DE" sz="1200" dirty="0"/>
              <a:t>, </a:t>
            </a:r>
            <a:r>
              <a:rPr lang="de-DE" altLang="de-DE" sz="1200" dirty="0" err="1"/>
              <a:t>where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needed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Target </a:t>
            </a:r>
            <a:r>
              <a:rPr lang="de-DE" altLang="de-DE" sz="1200" dirty="0" err="1"/>
              <a:t>towards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updating</a:t>
            </a:r>
            <a:r>
              <a:rPr lang="de-DE" altLang="de-DE" sz="1200" dirty="0"/>
              <a:t> &amp; </a:t>
            </a:r>
            <a:r>
              <a:rPr lang="de-DE" altLang="de-DE" sz="1200" dirty="0" err="1"/>
              <a:t>stabilizing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conclusions</a:t>
            </a:r>
            <a:r>
              <a:rPr lang="de-DE" altLang="de-DE" sz="1200" dirty="0"/>
              <a:t> for all KIs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Agree to a WID, submission of TR 23.700-20 cover sheet for TSG SA approval.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23176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87%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FS_IIoT</a:t>
            </a:r>
            <a:r>
              <a:rPr lang="de-DE" altLang="de-DE" sz="1400" dirty="0"/>
              <a:t>  TR </a:t>
            </a:r>
            <a:r>
              <a:rPr lang="de-DE" altLang="de-DE" sz="1400"/>
              <a:t>23.700-20 v1.1.0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de-DE" altLang="de-DE" sz="1400" dirty="0"/>
              <a:t> </a:t>
            </a:r>
            <a:r>
              <a:rPr lang="en-US" altLang="zh-CN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5. 4 TUs </a:t>
            </a:r>
            <a:r>
              <a:rPr lang="de-DE" altLang="de-DE" sz="1400" dirty="0" err="1"/>
              <a:t>used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1 TU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KI#2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controversial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#1 (</a:t>
            </a:r>
            <a:r>
              <a:rPr lang="de-DE" altLang="de-DE" sz="1400" b="1" dirty="0" err="1"/>
              <a:t>Uplink</a:t>
            </a:r>
            <a:r>
              <a:rPr lang="de-DE" altLang="de-DE" sz="1400" b="1" dirty="0"/>
              <a:t> Time </a:t>
            </a:r>
            <a:r>
              <a:rPr lang="de-DE" altLang="de-DE" sz="1400" b="1" dirty="0" err="1"/>
              <a:t>Synchronization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Resolution for BMCA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achieved</a:t>
            </a:r>
            <a:r>
              <a:rPr lang="de-DE" altLang="de-DE" sz="1400" dirty="0"/>
              <a:t> – </a:t>
            </a:r>
            <a:r>
              <a:rPr lang="de-DE" altLang="de-DE" sz="1400" dirty="0" err="1"/>
              <a:t>user</a:t>
            </a:r>
            <a:r>
              <a:rPr lang="de-DE" altLang="de-DE" sz="1400" dirty="0"/>
              <a:t> plane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selected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accordingly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refinement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editor‘s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notes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#2 (</a:t>
            </a:r>
            <a:r>
              <a:rPr lang="en-GB" sz="1400" b="1" dirty="0"/>
              <a:t>UE-UE TSC communication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Solutions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, </a:t>
            </a:r>
            <a:r>
              <a:rPr lang="de-DE" altLang="de-DE" sz="1400" b="1" dirty="0" err="1"/>
              <a:t>updated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interim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conclusions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agreed</a:t>
            </a:r>
            <a:r>
              <a:rPr lang="de-DE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Harmonization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needed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#3A (</a:t>
            </a:r>
            <a:r>
              <a:rPr lang="en-GB" sz="1400" b="1" dirty="0"/>
              <a:t>Exposure of TSC Services: Exposure of deterministic QoS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finally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Way </a:t>
            </a:r>
            <a:r>
              <a:rPr lang="de-DE" altLang="de-DE" sz="1400" dirty="0" err="1"/>
              <a:t>forward</a:t>
            </a:r>
            <a:r>
              <a:rPr lang="de-DE" altLang="de-DE" sz="1400" dirty="0"/>
              <a:t> for H&amp;F </a:t>
            </a:r>
            <a:r>
              <a:rPr lang="de-DE" altLang="de-DE" sz="1400" dirty="0" err="1"/>
              <a:t>support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needed</a:t>
            </a:r>
            <a:r>
              <a:rPr lang="de-DE" altLang="de-DE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322844"/>
            <a:ext cx="8554481" cy="46969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#3B (</a:t>
            </a:r>
            <a:r>
              <a:rPr lang="en-GB" sz="1400" b="1" dirty="0"/>
              <a:t>Exposure of TSC Services: Exposure of Time Synchronization</a:t>
            </a:r>
            <a:r>
              <a:rPr lang="de-DE" altLang="de-DE" sz="14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updated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include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uplink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, BMCA </a:t>
            </a:r>
            <a:r>
              <a:rPr lang="de-DE" altLang="de-DE" sz="1400" dirty="0" err="1">
                <a:ea typeface="+mn-ea"/>
                <a:cs typeface="+mn-cs"/>
              </a:rPr>
              <a:t>method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supported</a:t>
            </a:r>
            <a:r>
              <a:rPr lang="de-DE" altLang="de-DE" sz="1400" dirty="0">
                <a:ea typeface="+mn-ea"/>
                <a:cs typeface="+mn-cs"/>
              </a:rPr>
              <a:t> for PTP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validity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period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ENs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#4 (</a:t>
            </a:r>
            <a:r>
              <a:rPr lang="de-DE" altLang="de-DE" sz="1400" b="1" dirty="0" err="1"/>
              <a:t>fully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distributed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configuration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model</a:t>
            </a:r>
            <a:r>
              <a:rPr lang="de-DE" altLang="de-DE" sz="1400" b="1" dirty="0"/>
              <a:t> for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Downscoped</a:t>
            </a:r>
            <a:r>
              <a:rPr lang="de-DE" altLang="de-DE" sz="1400" dirty="0">
                <a:ea typeface="+mn-ea"/>
                <a:cs typeface="+mn-cs"/>
              </a:rPr>
              <a:t>. Will not </a:t>
            </a:r>
            <a:r>
              <a:rPr lang="de-DE" altLang="de-DE" sz="1400" dirty="0" err="1">
                <a:ea typeface="+mn-ea"/>
                <a:cs typeface="+mn-cs"/>
              </a:rPr>
              <a:t>be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progressed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during</a:t>
            </a:r>
            <a:r>
              <a:rPr lang="de-DE" altLang="de-DE" sz="1400" dirty="0">
                <a:ea typeface="+mn-ea"/>
                <a:cs typeface="+mn-cs"/>
              </a:rPr>
              <a:t> Rel-17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#5 (</a:t>
            </a:r>
            <a:r>
              <a:rPr lang="de-DE" altLang="de-DE" sz="1400" b="1" dirty="0" err="1"/>
              <a:t>Use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of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Survival</a:t>
            </a:r>
            <a:r>
              <a:rPr lang="de-DE" altLang="de-DE" sz="1400" b="1" dirty="0"/>
              <a:t> Time for </a:t>
            </a:r>
            <a:r>
              <a:rPr lang="de-DE" altLang="de-DE" sz="1400" b="1" dirty="0" err="1"/>
              <a:t>Deterministic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Applications</a:t>
            </a:r>
            <a:r>
              <a:rPr lang="de-DE" altLang="de-DE" sz="14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LS </a:t>
            </a:r>
            <a:r>
              <a:rPr lang="de-DE" altLang="de-DE" sz="1400" dirty="0" err="1">
                <a:ea typeface="+mn-ea"/>
                <a:cs typeface="+mn-cs"/>
              </a:rPr>
              <a:t>sent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RAN2/3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obtain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regarding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survival</a:t>
            </a:r>
            <a:r>
              <a:rPr lang="de-DE" altLang="de-DE" sz="1400" dirty="0">
                <a:ea typeface="+mn-ea"/>
                <a:cs typeface="+mn-cs"/>
              </a:rPr>
              <a:t>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Update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based</a:t>
            </a:r>
            <a:r>
              <a:rPr lang="de-DE" altLang="de-DE" sz="1400" dirty="0">
                <a:ea typeface="+mn-ea"/>
                <a:cs typeface="+mn-cs"/>
              </a:rPr>
              <a:t> on RAN2/3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Survival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format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sent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over</a:t>
            </a:r>
            <a:r>
              <a:rPr lang="de-DE" altLang="de-DE" sz="1400" dirty="0">
                <a:ea typeface="+mn-ea"/>
                <a:cs typeface="+mn-cs"/>
              </a:rPr>
              <a:t> NGAP.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/>
              <a:t>Contentious</a:t>
            </a:r>
            <a:r>
              <a:rPr lang="de-DE" sz="1400" b="1" dirty="0"/>
              <a:t> </a:t>
            </a:r>
            <a:r>
              <a:rPr lang="de-DE" sz="1400" b="1" dirty="0" err="1"/>
              <a:t>Issue</a:t>
            </a:r>
            <a:r>
              <a:rPr lang="de-DE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None so </a:t>
            </a:r>
            <a:r>
              <a:rPr lang="de-DE" altLang="de-DE" sz="1400" dirty="0" err="1">
                <a:ea typeface="+mn-ea"/>
                <a:cs typeface="+mn-cs"/>
              </a:rPr>
              <a:t>far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Focus for </a:t>
            </a:r>
            <a:r>
              <a:rPr lang="de-DE" sz="1400" b="1" dirty="0" err="1"/>
              <a:t>the</a:t>
            </a:r>
            <a:r>
              <a:rPr lang="de-DE" sz="1400" b="1" dirty="0"/>
              <a:t> Next Meeting (SA2#142E):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Resolving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controversial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items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and</a:t>
            </a:r>
            <a:r>
              <a:rPr lang="de-DE" altLang="de-DE" sz="1400" dirty="0">
                <a:ea typeface="+mn-ea"/>
                <a:cs typeface="+mn-cs"/>
              </a:rPr>
              <a:t> open </a:t>
            </a:r>
            <a:r>
              <a:rPr lang="de-DE" altLang="de-DE" sz="1400" dirty="0" err="1">
                <a:ea typeface="+mn-ea"/>
                <a:cs typeface="+mn-cs"/>
              </a:rPr>
              <a:t>items</a:t>
            </a:r>
            <a:r>
              <a:rPr lang="de-DE" altLang="de-DE" sz="1400" dirty="0">
                <a:ea typeface="+mn-ea"/>
                <a:cs typeface="+mn-cs"/>
              </a:rPr>
              <a:t> for all Key </a:t>
            </a:r>
            <a:r>
              <a:rPr lang="de-DE" altLang="de-DE" sz="1400" dirty="0" err="1">
                <a:ea typeface="+mn-ea"/>
                <a:cs typeface="+mn-cs"/>
              </a:rPr>
              <a:t>issues</a:t>
            </a:r>
            <a:r>
              <a:rPr lang="de-DE" altLang="de-DE" sz="1400" dirty="0">
                <a:ea typeface="+mn-ea"/>
                <a:cs typeface="+mn-cs"/>
              </a:rPr>
              <a:t> for an </a:t>
            </a:r>
            <a:r>
              <a:rPr lang="de-DE" altLang="de-DE" sz="1400" dirty="0" err="1">
                <a:ea typeface="+mn-ea"/>
                <a:cs typeface="+mn-cs"/>
              </a:rPr>
              <a:t>enhanced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new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SA2#142E (Nov): Improved conclusions. Submit TR 23.700-20 to SA#90 plenary for approval. Agree to a WID.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Remaining aspects of KI#2 remains controversial. KI#5 conclusion has RAN dependency.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6273</TotalTime>
  <Words>543</Words>
  <Application>Microsoft Office PowerPoint</Application>
  <PresentationFormat>On-screen Show (4:3)</PresentationFormat>
  <Paragraphs>74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Status Report</vt:lpstr>
      <vt:lpstr>FS_IIoT Status at SA#90E</vt:lpstr>
      <vt:lpstr>FS_IIoT status after SA2#141E (1/2)</vt:lpstr>
      <vt:lpstr>FS_IIoT status after SA2#141E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1268</cp:revision>
  <dcterms:created xsi:type="dcterms:W3CDTF">2008-08-30T09:32:10Z</dcterms:created>
  <dcterms:modified xsi:type="dcterms:W3CDTF">2020-11-09T21:53:17Z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